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</p:sldIdLst>
  <p:sldSz cx="12192000" cy="6858000"/>
  <p:notesSz cx="6858000" cy="9144000"/>
  <p:embeddedFontLst>
    <p:embeddedFont>
      <p:font typeface="Source Code Pro" panose="020B0509030403020204" pitchFamily="49" charset="0"/>
      <p:regular r:id="rId3"/>
      <p:bold r:id="rId4"/>
      <p:italic r:id="rId5"/>
      <p:boldItalic r:id="rId6"/>
    </p:embeddedFont>
    <p:embeddedFont>
      <p:font typeface="Source Code Pro Light" panose="020B0409030403020204" pitchFamily="49" charset="0"/>
      <p:regular r:id="rId7"/>
      <p:italic r:id="rId8"/>
    </p:embeddedFont>
    <p:embeddedFont>
      <p:font typeface="Source Code Pro Semibold" panose="020B0609030403020204" pitchFamily="49" charset="0"/>
      <p:bold r:id="rId9"/>
      <p:boldItalic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4660"/>
  </p:normalViewPr>
  <p:slideViewPr>
    <p:cSldViewPr snapToGrid="0">
      <p:cViewPr>
        <p:scale>
          <a:sx n="75" d="100"/>
          <a:sy n="75" d="100"/>
        </p:scale>
        <p:origin x="1233" y="9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2A49CD-EFF5-46F8-95EF-C1193F68F1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B832F0-F155-4ECA-8D69-A175F5367B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B12750-445F-4D60-BCCD-FDDD62ABB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EE4DD4-5E9A-4E24-8B19-58E9F3F36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9CDFCD-855E-440D-9AEF-10E26474C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533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2551DD-FCFA-4ECE-88D4-7C2BAE3B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CA1C04-F40F-4E58-86FA-640533B360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5DDC6E-175B-49D1-A94A-F56DEE7DD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632CE5-72F9-488B-B50F-684473C62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4A26CB-BA98-42D4-93F8-6D74F845B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094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9FDBE41-8AFB-46F2-94AE-83F7E84A03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E47C0C-6B03-43DB-A575-E08AE556C2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1BF06B-4ECB-43F5-A20A-383DBAF4D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1CC0A5-12A0-47FC-A412-9A7F61B2F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0A4ECA-8CF6-46FA-98C2-C0312A22E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825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01B617-9F42-469A-BBB8-81E79D4C7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138D3-E2BF-4220-9F1E-37934A6B5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6A454B-B1D0-41AB-9232-75A930854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2C7E7C-65F6-4CA9-8D1C-53975DE24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411BFA-1A57-43DF-94E2-6E5F58761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48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480056-B2EB-4691-85F0-6C2214C24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44FCD2-C8DD-438C-9B2F-D645989C0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F331EE-1732-4DC2-8A87-8B6C5ACD8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D306FD-0AE9-4A06-B60F-9F36902DC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988F9D-1E34-4D84-9145-E34F9A487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418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12417E-B41D-4228-9C74-9BB574BC6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63C959-ABF6-4900-8295-2D691F278B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B73C8C-5308-4EF3-91D8-539E9A1F1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B9941-F779-47BE-821D-887613837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BB25DB-0CD9-49F4-9BF5-2F0F11270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D97DE8-C5CB-4915-977E-C687C1165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890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F96C1B-36AC-427A-A537-8AA693924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F00A5F-F8BF-4FB1-AE30-EE5529ACE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D56523-2DD7-4693-8281-43002DF61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50FF02-6F2C-4A4C-B463-585CB05F3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05AF421-120F-4105-B0A3-478A00CA98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C92713A-AC2D-4F5F-82F5-1201FAE6F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7390F5-06F2-4BCD-A7FB-B5094C5ED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9FA341-05FA-4BD1-8E8B-941CD0EE3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340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108591-D679-47D7-B04A-F5D465A7F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42A5A2-B83C-446E-8292-E4D88DFA8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B88055-4400-4EB0-9866-14E6E952F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56C27F1-D2ED-436C-84A6-F3C92774E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126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F1DCAA-461D-4712-BD67-6071D834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A031488-4066-4C9D-8457-82A4BA187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E97331-66ED-42C3-9E05-2899032C5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0894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3B9B8B-A7E2-41FF-B274-60D7E9B30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C44222-6EE3-449F-9D8D-D21D3AD01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FAB000-55F5-4DE7-B492-57C7DD5546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39AC45-42DA-4287-8420-A9B81A8E0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4A7A69-BA4A-403C-B8BD-95FC85256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E645DE-7E13-4360-8A85-F03FF1137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2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8C649D-103C-44E6-BA18-3AE30E710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28012BA-66E1-4E5E-993D-188000FDB6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5FACC6-0E4B-44A0-BE1A-A969F9E44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E8FCDD-E8E9-451C-8851-ACCAC6F9F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DE6636-7532-4451-9847-FF9DD773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D1B205-F99B-493F-B2A9-86D911B38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46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2F3BE4-C4FE-42C5-813B-4B76586B6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B12234-2DAA-4B19-A95A-D3F06956D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5C3B17-26D7-42A9-8ECE-575AF9E523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AB7CE-CDD6-4ABA-9CD4-71CA981DD184}" type="datetimeFigureOut">
              <a:rPr lang="ko-KR" altLang="en-US" smtClean="0"/>
              <a:t>2020-06-25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0F9B15-E6E7-4BA2-81BD-9801984066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6A5DEE-B82A-4B06-AE5E-BB5734B1D6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1BA68-1C0A-42F1-B580-65B42596FC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702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B5D34ABE-9D0A-4817-A5C5-78E799F2B8BE}"/>
              </a:ext>
            </a:extLst>
          </p:cNvPr>
          <p:cNvGrpSpPr/>
          <p:nvPr/>
        </p:nvGrpSpPr>
        <p:grpSpPr>
          <a:xfrm>
            <a:off x="823164" y="729876"/>
            <a:ext cx="10664035" cy="4927968"/>
            <a:chOff x="2785233" y="987051"/>
            <a:chExt cx="10664035" cy="4927968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19013AFD-1D24-409E-85F1-3D4EDF7E4658}"/>
                </a:ext>
              </a:extLst>
            </p:cNvPr>
            <p:cNvGrpSpPr/>
            <p:nvPr/>
          </p:nvGrpSpPr>
          <p:grpSpPr>
            <a:xfrm>
              <a:off x="4201015" y="1748163"/>
              <a:ext cx="1317135" cy="830997"/>
              <a:chOff x="2372215" y="838638"/>
              <a:chExt cx="1718754" cy="1285033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DE6FDCD8-5215-4E17-B94F-1725A0A629DA}"/>
                  </a:ext>
                </a:extLst>
              </p:cNvPr>
              <p:cNvSpPr/>
              <p:nvPr/>
            </p:nvSpPr>
            <p:spPr>
              <a:xfrm>
                <a:off x="2372215" y="838638"/>
                <a:ext cx="1718754" cy="339948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 Semibold" panose="020B0609030403020204" pitchFamily="49" charset="0"/>
                    <a:ea typeface="Source Code Pro Semibold" panose="020B0609030403020204" pitchFamily="49" charset="0"/>
                  </a:rPr>
                  <a:t>Observable</a:t>
                </a:r>
              </a:p>
            </p:txBody>
          </p:sp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A8389102-1417-41F3-97E4-5A1A78BF9F41}"/>
                  </a:ext>
                </a:extLst>
              </p:cNvPr>
              <p:cNvSpPr/>
              <p:nvPr/>
            </p:nvSpPr>
            <p:spPr>
              <a:xfrm>
                <a:off x="2372215" y="1227683"/>
                <a:ext cx="1718754" cy="895988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next</a:t>
                </a:r>
              </a:p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complete</a:t>
                </a:r>
              </a:p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error</a:t>
                </a:r>
                <a:endParaRPr lang="ko-KR" altLang="en-US" sz="1200" dirty="0">
                  <a:latin typeface="Source Code Pro" panose="020B0509030403020204" pitchFamily="49" charset="0"/>
                </a:endParaRP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1E7C8FF8-C70D-43E2-89B9-19ACFD7B4A41}"/>
                </a:ext>
              </a:extLst>
            </p:cNvPr>
            <p:cNvGrpSpPr/>
            <p:nvPr/>
          </p:nvGrpSpPr>
          <p:grpSpPr>
            <a:xfrm>
              <a:off x="4201015" y="4267066"/>
              <a:ext cx="1317135" cy="830997"/>
              <a:chOff x="2372215" y="3357541"/>
              <a:chExt cx="1718754" cy="1285033"/>
            </a:xfrm>
          </p:grpSpPr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3A2FF904-6821-4D6D-A422-A3142D0DBF51}"/>
                  </a:ext>
                </a:extLst>
              </p:cNvPr>
              <p:cNvSpPr/>
              <p:nvPr/>
            </p:nvSpPr>
            <p:spPr>
              <a:xfrm>
                <a:off x="2372215" y="3357541"/>
                <a:ext cx="1718754" cy="339948"/>
              </a:xfrm>
              <a:prstGeom prst="rect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 Semibold" panose="020B0609030403020204" pitchFamily="49" charset="0"/>
                    <a:ea typeface="Source Code Pro Semibold" panose="020B0609030403020204" pitchFamily="49" charset="0"/>
                  </a:rPr>
                  <a:t>Maybe</a:t>
                </a:r>
              </a:p>
            </p:txBody>
          </p:sp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485CF1C3-F8F3-4651-8C58-4A41CA0CEE86}"/>
                  </a:ext>
                </a:extLst>
              </p:cNvPr>
              <p:cNvSpPr/>
              <p:nvPr/>
            </p:nvSpPr>
            <p:spPr>
              <a:xfrm>
                <a:off x="2372215" y="3746586"/>
                <a:ext cx="1718754" cy="895988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success</a:t>
                </a:r>
              </a:p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complete</a:t>
                </a:r>
              </a:p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error</a:t>
                </a:r>
                <a:endParaRPr lang="ko-KR" altLang="en-US" sz="1200" dirty="0">
                  <a:latin typeface="Source Code Pro" panose="020B0509030403020204" pitchFamily="49" charset="0"/>
                </a:endParaRPr>
              </a:p>
            </p:txBody>
          </p: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5C870327-8520-4E4A-B01A-82A583522313}"/>
                </a:ext>
              </a:extLst>
            </p:cNvPr>
            <p:cNvGrpSpPr/>
            <p:nvPr/>
          </p:nvGrpSpPr>
          <p:grpSpPr>
            <a:xfrm>
              <a:off x="10687050" y="1748163"/>
              <a:ext cx="1317135" cy="647659"/>
              <a:chOff x="8858250" y="838638"/>
              <a:chExt cx="1718754" cy="1010006"/>
            </a:xfrm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304ED905-73C4-4EF9-821C-3435D961D5A2}"/>
                  </a:ext>
                </a:extLst>
              </p:cNvPr>
              <p:cNvSpPr/>
              <p:nvPr/>
            </p:nvSpPr>
            <p:spPr>
              <a:xfrm>
                <a:off x="8858250" y="838638"/>
                <a:ext cx="1718754" cy="339948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 Semibold" panose="020B0609030403020204" pitchFamily="49" charset="0"/>
                    <a:ea typeface="Source Code Pro Semibold" panose="020B0609030403020204" pitchFamily="49" charset="0"/>
                  </a:rPr>
                  <a:t>Single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80149762-6412-4CC9-AF56-15FA96FD6717}"/>
                  </a:ext>
                </a:extLst>
              </p:cNvPr>
              <p:cNvSpPr/>
              <p:nvPr/>
            </p:nvSpPr>
            <p:spPr>
              <a:xfrm>
                <a:off x="8858250" y="1227683"/>
                <a:ext cx="1718754" cy="620961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success</a:t>
                </a:r>
              </a:p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error</a:t>
                </a:r>
                <a:endParaRPr lang="ko-KR" altLang="en-US" sz="1200" dirty="0">
                  <a:latin typeface="Source Code Pro" panose="020B0509030403020204" pitchFamily="49" charset="0"/>
                </a:endParaRPr>
              </a:p>
            </p:txBody>
          </p:sp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5A95A94C-E08A-413B-A3BE-C47445BF3A64}"/>
                </a:ext>
              </a:extLst>
            </p:cNvPr>
            <p:cNvGrpSpPr/>
            <p:nvPr/>
          </p:nvGrpSpPr>
          <p:grpSpPr>
            <a:xfrm>
              <a:off x="10687050" y="4267066"/>
              <a:ext cx="1317135" cy="647659"/>
              <a:chOff x="8858250" y="3357541"/>
              <a:chExt cx="1718754" cy="1010006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1C52458D-595C-4D57-95DA-D819CD8DD315}"/>
                  </a:ext>
                </a:extLst>
              </p:cNvPr>
              <p:cNvSpPr/>
              <p:nvPr/>
            </p:nvSpPr>
            <p:spPr>
              <a:xfrm>
                <a:off x="8858250" y="3357541"/>
                <a:ext cx="1718754" cy="33994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 Semibold" panose="020B0609030403020204" pitchFamily="49" charset="0"/>
                    <a:ea typeface="Source Code Pro Semibold" panose="020B0609030403020204" pitchFamily="49" charset="0"/>
                  </a:rPr>
                  <a:t>Completable</a:t>
                </a: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3E4A4D3B-EC0E-42B1-95E8-7CA2EB5AA404}"/>
                  </a:ext>
                </a:extLst>
              </p:cNvPr>
              <p:cNvSpPr/>
              <p:nvPr/>
            </p:nvSpPr>
            <p:spPr>
              <a:xfrm>
                <a:off x="8858250" y="3746586"/>
                <a:ext cx="1718754" cy="620961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complete</a:t>
                </a:r>
              </a:p>
              <a:p>
                <a:r>
                  <a:rPr lang="en-US" altLang="ko-KR" sz="1200" dirty="0">
                    <a:latin typeface="Source Code Pro" panose="020B0509030403020204" pitchFamily="49" charset="0"/>
                  </a:rPr>
                  <a:t>error</a:t>
                </a:r>
                <a:endParaRPr lang="ko-KR" altLang="en-US" sz="1200" dirty="0">
                  <a:latin typeface="Source Code Pro" panose="020B0509030403020204" pitchFamily="49" charset="0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56684A-22A6-4DBB-9F60-20DDF435E279}"/>
                </a:ext>
              </a:extLst>
            </p:cNvPr>
            <p:cNvSpPr txBox="1"/>
            <p:nvPr/>
          </p:nvSpPr>
          <p:spPr>
            <a:xfrm>
              <a:off x="5896170" y="987051"/>
              <a:ext cx="3811941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first(T) </a:t>
              </a:r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firstOrError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</a:p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last(T) </a:t>
              </a:r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lastOrError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</a:p>
            <a:p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elementAt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(long, T) </a:t>
              </a:r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elementAtOrError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(long)</a:t>
              </a:r>
            </a:p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single(T) </a:t>
              </a:r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singleOrError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Code Pro Semibold" panose="020B0609030403020204" pitchFamily="49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4FE18DA-61F7-461F-8C93-C6ED2FC769A8}"/>
                </a:ext>
              </a:extLst>
            </p:cNvPr>
            <p:cNvSpPr txBox="1"/>
            <p:nvPr/>
          </p:nvSpPr>
          <p:spPr>
            <a:xfrm>
              <a:off x="5896170" y="2017577"/>
              <a:ext cx="130163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rgbClr val="0070C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toObservable</a:t>
              </a:r>
              <a:r>
                <a:rPr lang="en-US" altLang="ko-KR" sz="1200" dirty="0">
                  <a:solidFill>
                    <a:srgbClr val="0070C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  <a:endParaRPr lang="ko-KR" altLang="en-US" sz="1200" dirty="0">
                <a:solidFill>
                  <a:srgbClr val="0070C0"/>
                </a:solidFill>
                <a:latin typeface="Source Code Pro Semibold" panose="020B0609030403020204" pitchFamily="49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433DE66-3AA3-4440-9775-6F271CB049E5}"/>
                </a:ext>
              </a:extLst>
            </p:cNvPr>
            <p:cNvSpPr txBox="1"/>
            <p:nvPr/>
          </p:nvSpPr>
          <p:spPr>
            <a:xfrm>
              <a:off x="10058343" y="2744220"/>
              <a:ext cx="1673535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toSingleDefault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(T)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Code Pro Semibold" panose="020B0609030403020204" pitchFamily="49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F4ABC36-7698-4319-A447-22A31B83A636}"/>
                </a:ext>
              </a:extLst>
            </p:cNvPr>
            <p:cNvSpPr txBox="1"/>
            <p:nvPr/>
          </p:nvSpPr>
          <p:spPr>
            <a:xfrm>
              <a:off x="12054655" y="2744220"/>
              <a:ext cx="1394613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accent2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ignoreElement</a:t>
              </a:r>
              <a:r>
                <a:rPr lang="en-US" altLang="ko-KR" sz="1200" dirty="0">
                  <a:solidFill>
                    <a:schemeClr val="accent2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</a:p>
            <a:p>
              <a:r>
                <a:rPr lang="en-US" altLang="ko-KR" sz="1200" strike="sngStrike" dirty="0" err="1"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toCompletable</a:t>
              </a:r>
              <a:r>
                <a:rPr lang="en-US" altLang="ko-KR" sz="1200" strike="sngStrike" dirty="0"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DF8D10-824A-478A-B4FE-C3C5375FA557}"/>
                </a:ext>
              </a:extLst>
            </p:cNvPr>
            <p:cNvSpPr txBox="1"/>
            <p:nvPr/>
          </p:nvSpPr>
          <p:spPr>
            <a:xfrm>
              <a:off x="4521606" y="3762904"/>
              <a:ext cx="130163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rgbClr val="0070C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toObservable</a:t>
              </a:r>
              <a:r>
                <a:rPr lang="en-US" altLang="ko-KR" sz="1200" dirty="0">
                  <a:solidFill>
                    <a:srgbClr val="0070C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  <a:endParaRPr lang="ko-KR" altLang="en-US" sz="1200" dirty="0">
                <a:solidFill>
                  <a:srgbClr val="0070C0"/>
                </a:solidFill>
                <a:latin typeface="Source Code Pro Semibold" panose="020B0609030403020204" pitchFamily="49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E5C45E1-2222-467B-8C58-F2A197997158}"/>
                </a:ext>
              </a:extLst>
            </p:cNvPr>
            <p:cNvSpPr txBox="1"/>
            <p:nvPr/>
          </p:nvSpPr>
          <p:spPr>
            <a:xfrm>
              <a:off x="2785233" y="3213656"/>
              <a:ext cx="1394613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elementAt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(long)</a:t>
              </a:r>
            </a:p>
            <a:p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firstElement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</a:p>
            <a:p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lastElement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</a:p>
            <a:p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singleElement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urce Code Pro Semibold" panose="020B0609030403020204" pitchFamily="49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50A08F4-84EB-4129-85E2-758B62994F69}"/>
                </a:ext>
              </a:extLst>
            </p:cNvPr>
            <p:cNvSpPr txBox="1"/>
            <p:nvPr/>
          </p:nvSpPr>
          <p:spPr>
            <a:xfrm>
              <a:off x="9011646" y="4926646"/>
              <a:ext cx="83676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rgbClr val="7030A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toMaybe</a:t>
              </a:r>
              <a:r>
                <a:rPr lang="en-US" altLang="ko-KR" sz="1200" dirty="0">
                  <a:solidFill>
                    <a:srgbClr val="7030A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  <a:endParaRPr lang="ko-KR" altLang="en-US" sz="1200" dirty="0">
                <a:solidFill>
                  <a:srgbClr val="7030A0"/>
                </a:solidFill>
                <a:latin typeface="Source Code Pro Semibold" panose="020B0609030403020204" pitchFamily="49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6D81E4D-7E58-475B-ACF1-3FCCC7C501B1}"/>
                </a:ext>
              </a:extLst>
            </p:cNvPr>
            <p:cNvSpPr txBox="1"/>
            <p:nvPr/>
          </p:nvSpPr>
          <p:spPr>
            <a:xfrm>
              <a:off x="9011646" y="4444013"/>
              <a:ext cx="1394613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accent2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ignoreElement</a:t>
              </a:r>
              <a:r>
                <a:rPr lang="en-US" altLang="ko-KR" sz="1200" dirty="0">
                  <a:solidFill>
                    <a:schemeClr val="accent2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  <a:endParaRPr lang="ko-KR" altLang="en-US" sz="1200" dirty="0">
                <a:solidFill>
                  <a:schemeClr val="accent2"/>
                </a:solidFill>
                <a:latin typeface="Source Code Pro Semibold" panose="020B0609030403020204" pitchFamily="49" charset="0"/>
              </a:endParaRPr>
            </a:p>
          </p:txBody>
        </p:sp>
        <p:sp>
          <p:nvSpPr>
            <p:cNvPr id="46" name="화살표: 오른쪽 45">
              <a:extLst>
                <a:ext uri="{FF2B5EF4-FFF2-40B4-BE49-F238E27FC236}">
                  <a16:creationId xmlns:a16="http://schemas.microsoft.com/office/drawing/2014/main" id="{1DB74792-EFDB-4C45-B1C4-5D34A8AAF3D6}"/>
                </a:ext>
              </a:extLst>
            </p:cNvPr>
            <p:cNvSpPr/>
            <p:nvPr/>
          </p:nvSpPr>
          <p:spPr>
            <a:xfrm rot="10800000">
              <a:off x="5591572" y="1866783"/>
              <a:ext cx="4965063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7" name="화살표: 오른쪽 46">
              <a:extLst>
                <a:ext uri="{FF2B5EF4-FFF2-40B4-BE49-F238E27FC236}">
                  <a16:creationId xmlns:a16="http://schemas.microsoft.com/office/drawing/2014/main" id="{B3C9A31C-39BA-4822-8715-6F659245C533}"/>
                </a:ext>
              </a:extLst>
            </p:cNvPr>
            <p:cNvSpPr/>
            <p:nvPr/>
          </p:nvSpPr>
          <p:spPr>
            <a:xfrm>
              <a:off x="5648565" y="1689362"/>
              <a:ext cx="4965063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46C749C9-56C9-4328-BA32-DEA203EE401F}"/>
                </a:ext>
              </a:extLst>
            </p:cNvPr>
            <p:cNvSpPr/>
            <p:nvPr/>
          </p:nvSpPr>
          <p:spPr>
            <a:xfrm>
              <a:off x="5504615" y="3325001"/>
              <a:ext cx="5389603" cy="790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6C3D057C-43FF-4D5B-B383-FFA924E1C0B2}"/>
                </a:ext>
              </a:extLst>
            </p:cNvPr>
            <p:cNvSpPr/>
            <p:nvPr/>
          </p:nvSpPr>
          <p:spPr>
            <a:xfrm rot="5400000">
              <a:off x="5123808" y="3009344"/>
              <a:ext cx="710375" cy="790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화살표: 오른쪽 64">
              <a:extLst>
                <a:ext uri="{FF2B5EF4-FFF2-40B4-BE49-F238E27FC236}">
                  <a16:creationId xmlns:a16="http://schemas.microsoft.com/office/drawing/2014/main" id="{EF8EF244-A932-4155-9B6C-997D9035FA51}"/>
                </a:ext>
              </a:extLst>
            </p:cNvPr>
            <p:cNvSpPr/>
            <p:nvPr/>
          </p:nvSpPr>
          <p:spPr>
            <a:xfrm rot="5400000">
              <a:off x="10492607" y="3656564"/>
              <a:ext cx="857953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093B7B0E-413E-4011-8AA0-5D977B2151A6}"/>
                </a:ext>
              </a:extLst>
            </p:cNvPr>
            <p:cNvSpPr/>
            <p:nvPr/>
          </p:nvSpPr>
          <p:spPr>
            <a:xfrm rot="10800000">
              <a:off x="5309757" y="3461147"/>
              <a:ext cx="5374698" cy="790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5638D19C-047F-4EFF-8E99-C51E3C8942CE}"/>
                </a:ext>
              </a:extLst>
            </p:cNvPr>
            <p:cNvSpPr/>
            <p:nvPr/>
          </p:nvSpPr>
          <p:spPr>
            <a:xfrm rot="16200000">
              <a:off x="10368798" y="3776807"/>
              <a:ext cx="710375" cy="790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화살표: 오른쪽 74">
              <a:extLst>
                <a:ext uri="{FF2B5EF4-FFF2-40B4-BE49-F238E27FC236}">
                  <a16:creationId xmlns:a16="http://schemas.microsoft.com/office/drawing/2014/main" id="{B57E4774-7954-4CBB-AE0B-D95216F64E8B}"/>
                </a:ext>
              </a:extLst>
            </p:cNvPr>
            <p:cNvSpPr/>
            <p:nvPr/>
          </p:nvSpPr>
          <p:spPr>
            <a:xfrm rot="16200000">
              <a:off x="4852422" y="3013816"/>
              <a:ext cx="857952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B8DDFAE-E55E-4DA0-83A7-855D80056C58}"/>
                </a:ext>
              </a:extLst>
            </p:cNvPr>
            <p:cNvSpPr txBox="1"/>
            <p:nvPr/>
          </p:nvSpPr>
          <p:spPr>
            <a:xfrm>
              <a:off x="5896170" y="3119502"/>
              <a:ext cx="1394613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accent2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ignoreElement</a:t>
              </a:r>
              <a:r>
                <a:rPr lang="en-US" altLang="ko-KR" sz="1200" dirty="0">
                  <a:solidFill>
                    <a:schemeClr val="accent2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  <a:endParaRPr lang="ko-KR" altLang="en-US" sz="1200" dirty="0">
                <a:solidFill>
                  <a:schemeClr val="accent2"/>
                </a:solidFill>
                <a:latin typeface="Source Code Pro Semibold" panose="020B0609030403020204" pitchFamily="49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D1ACBC5-53BF-4372-AD56-F81EEB1116AB}"/>
                </a:ext>
              </a:extLst>
            </p:cNvPr>
            <p:cNvSpPr txBox="1"/>
            <p:nvPr/>
          </p:nvSpPr>
          <p:spPr>
            <a:xfrm>
              <a:off x="5896170" y="3555051"/>
              <a:ext cx="130163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rgbClr val="0070C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toObservable</a:t>
              </a:r>
              <a:r>
                <a:rPr lang="en-US" altLang="ko-KR" sz="1200" dirty="0">
                  <a:solidFill>
                    <a:srgbClr val="0070C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  <a:endParaRPr lang="ko-KR" altLang="en-US" sz="1200" dirty="0">
                <a:solidFill>
                  <a:srgbClr val="0070C0"/>
                </a:solidFill>
                <a:latin typeface="Source Code Pro Semibold" panose="020B0609030403020204" pitchFamily="49" charset="0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9029FAFE-EC22-40B8-9C6F-0F82928F191E}"/>
                </a:ext>
              </a:extLst>
            </p:cNvPr>
            <p:cNvSpPr/>
            <p:nvPr/>
          </p:nvSpPr>
          <p:spPr>
            <a:xfrm>
              <a:off x="5648562" y="4261705"/>
              <a:ext cx="2868821" cy="790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화살표: 오른쪽 82">
              <a:extLst>
                <a:ext uri="{FF2B5EF4-FFF2-40B4-BE49-F238E27FC236}">
                  <a16:creationId xmlns:a16="http://schemas.microsoft.com/office/drawing/2014/main" id="{51F6C700-CC84-43BA-9B4B-7BB3023448DD}"/>
                </a:ext>
              </a:extLst>
            </p:cNvPr>
            <p:cNvSpPr/>
            <p:nvPr/>
          </p:nvSpPr>
          <p:spPr>
            <a:xfrm rot="10800000">
              <a:off x="5591570" y="4381241"/>
              <a:ext cx="3139289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4" name="화살표: 오른쪽 83">
              <a:extLst>
                <a:ext uri="{FF2B5EF4-FFF2-40B4-BE49-F238E27FC236}">
                  <a16:creationId xmlns:a16="http://schemas.microsoft.com/office/drawing/2014/main" id="{24E2D916-1529-4C10-B0A0-C088EA459B6A}"/>
                </a:ext>
              </a:extLst>
            </p:cNvPr>
            <p:cNvSpPr/>
            <p:nvPr/>
          </p:nvSpPr>
          <p:spPr>
            <a:xfrm>
              <a:off x="8517387" y="2085477"/>
              <a:ext cx="2096242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61CB53D8-38B0-4569-8DB0-17920D658866}"/>
                </a:ext>
              </a:extLst>
            </p:cNvPr>
            <p:cNvSpPr/>
            <p:nvPr/>
          </p:nvSpPr>
          <p:spPr>
            <a:xfrm>
              <a:off x="8726864" y="2318402"/>
              <a:ext cx="1829772" cy="790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C999F7CA-AFD1-4D40-A777-346D15C1843D}"/>
                </a:ext>
              </a:extLst>
            </p:cNvPr>
            <p:cNvSpPr/>
            <p:nvPr/>
          </p:nvSpPr>
          <p:spPr>
            <a:xfrm rot="5400000">
              <a:off x="7496340" y="3240659"/>
              <a:ext cx="2121154" cy="790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B6AFCC6C-48E3-43B9-BE84-AD7DA7DE421D}"/>
                </a:ext>
              </a:extLst>
            </p:cNvPr>
            <p:cNvSpPr/>
            <p:nvPr/>
          </p:nvSpPr>
          <p:spPr>
            <a:xfrm rot="5400000">
              <a:off x="7630461" y="3339735"/>
              <a:ext cx="2121726" cy="790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2EB8AAD6-364A-4CC0-97F9-D474AC6B02DF}"/>
                </a:ext>
              </a:extLst>
            </p:cNvPr>
            <p:cNvSpPr txBox="1"/>
            <p:nvPr/>
          </p:nvSpPr>
          <p:spPr>
            <a:xfrm>
              <a:off x="7481965" y="2744220"/>
              <a:ext cx="1022716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toSingle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(T)</a:t>
              </a:r>
            </a:p>
            <a:p>
              <a:r>
                <a:rPr lang="en-US" altLang="ko-KR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toSingle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D8C941F-5DC6-4C2C-8B2C-442B45485804}"/>
                </a:ext>
              </a:extLst>
            </p:cNvPr>
            <p:cNvSpPr txBox="1"/>
            <p:nvPr/>
          </p:nvSpPr>
          <p:spPr>
            <a:xfrm>
              <a:off x="8788207" y="2744220"/>
              <a:ext cx="836768" cy="18466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1200" dirty="0" err="1">
                  <a:solidFill>
                    <a:srgbClr val="7030A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toMaybe</a:t>
              </a:r>
              <a:r>
                <a:rPr lang="en-US" altLang="ko-KR" sz="1200" dirty="0">
                  <a:solidFill>
                    <a:srgbClr val="7030A0"/>
                  </a:solidFill>
                  <a:latin typeface="Source Code Pro Semibold" panose="020B0609030403020204" pitchFamily="49" charset="0"/>
                  <a:ea typeface="Source Code Pro Semibold" panose="020B0609030403020204" pitchFamily="49" charset="0"/>
                </a:rPr>
                <a:t>()</a:t>
              </a:r>
            </a:p>
          </p:txBody>
        </p:sp>
        <p:sp>
          <p:nvSpPr>
            <p:cNvPr id="94" name="화살표: 오른쪽 93">
              <a:extLst>
                <a:ext uri="{FF2B5EF4-FFF2-40B4-BE49-F238E27FC236}">
                  <a16:creationId xmlns:a16="http://schemas.microsoft.com/office/drawing/2014/main" id="{D9192E0F-E6F3-4892-B01F-4ADDB02F8F05}"/>
                </a:ext>
              </a:extLst>
            </p:cNvPr>
            <p:cNvSpPr/>
            <p:nvPr/>
          </p:nvSpPr>
          <p:spPr>
            <a:xfrm rot="16200000">
              <a:off x="10932310" y="3229238"/>
              <a:ext cx="1689737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95" name="화살표: 오른쪽 94">
              <a:extLst>
                <a:ext uri="{FF2B5EF4-FFF2-40B4-BE49-F238E27FC236}">
                  <a16:creationId xmlns:a16="http://schemas.microsoft.com/office/drawing/2014/main" id="{16E548D0-D813-4A29-B850-A18AF8D5C2DF}"/>
                </a:ext>
              </a:extLst>
            </p:cNvPr>
            <p:cNvSpPr/>
            <p:nvPr/>
          </p:nvSpPr>
          <p:spPr>
            <a:xfrm rot="5400000">
              <a:off x="11119991" y="3245113"/>
              <a:ext cx="1689737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96" name="화살표: 오른쪽 95">
              <a:extLst>
                <a:ext uri="{FF2B5EF4-FFF2-40B4-BE49-F238E27FC236}">
                  <a16:creationId xmlns:a16="http://schemas.microsoft.com/office/drawing/2014/main" id="{566CF11F-0BD8-487B-B45F-99E110281B45}"/>
                </a:ext>
              </a:extLst>
            </p:cNvPr>
            <p:cNvSpPr/>
            <p:nvPr/>
          </p:nvSpPr>
          <p:spPr>
            <a:xfrm rot="10800000">
              <a:off x="5591572" y="4774532"/>
              <a:ext cx="4965063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97" name="화살표: 오른쪽 96">
              <a:extLst>
                <a:ext uri="{FF2B5EF4-FFF2-40B4-BE49-F238E27FC236}">
                  <a16:creationId xmlns:a16="http://schemas.microsoft.com/office/drawing/2014/main" id="{BF2219CD-8089-4EEC-B0D2-707BF759A101}"/>
                </a:ext>
              </a:extLst>
            </p:cNvPr>
            <p:cNvSpPr/>
            <p:nvPr/>
          </p:nvSpPr>
          <p:spPr>
            <a:xfrm>
              <a:off x="5648565" y="4597111"/>
              <a:ext cx="4965063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1" name="화살표: 오른쪽 100">
              <a:extLst>
                <a:ext uri="{FF2B5EF4-FFF2-40B4-BE49-F238E27FC236}">
                  <a16:creationId xmlns:a16="http://schemas.microsoft.com/office/drawing/2014/main" id="{11B7EC05-5911-4479-B97C-7413819175A1}"/>
                </a:ext>
              </a:extLst>
            </p:cNvPr>
            <p:cNvSpPr/>
            <p:nvPr/>
          </p:nvSpPr>
          <p:spPr>
            <a:xfrm rot="16200000" flipV="1">
              <a:off x="3692893" y="3327298"/>
              <a:ext cx="1469047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02" name="화살표: 오른쪽 101">
              <a:extLst>
                <a:ext uri="{FF2B5EF4-FFF2-40B4-BE49-F238E27FC236}">
                  <a16:creationId xmlns:a16="http://schemas.microsoft.com/office/drawing/2014/main" id="{A102E414-566B-4B07-94DA-14D91FC6A9E3}"/>
                </a:ext>
              </a:extLst>
            </p:cNvPr>
            <p:cNvSpPr/>
            <p:nvPr/>
          </p:nvSpPr>
          <p:spPr>
            <a:xfrm rot="5400000" flipV="1">
              <a:off x="3505212" y="3343078"/>
              <a:ext cx="1469047" cy="194832"/>
            </a:xfrm>
            <a:prstGeom prst="rightArrow">
              <a:avLst>
                <a:gd name="adj1" fmla="val 40542"/>
                <a:gd name="adj2" fmla="val 100434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grpSp>
          <p:nvGrpSpPr>
            <p:cNvPr id="110" name="그룹 109">
              <a:extLst>
                <a:ext uri="{FF2B5EF4-FFF2-40B4-BE49-F238E27FC236}">
                  <a16:creationId xmlns:a16="http://schemas.microsoft.com/office/drawing/2014/main" id="{165BE29B-80EC-4E99-B3F0-D08874E135B5}"/>
                </a:ext>
              </a:extLst>
            </p:cNvPr>
            <p:cNvGrpSpPr/>
            <p:nvPr/>
          </p:nvGrpSpPr>
          <p:grpSpPr>
            <a:xfrm>
              <a:off x="4201015" y="5449052"/>
              <a:ext cx="1317135" cy="465967"/>
              <a:chOff x="8858250" y="3238695"/>
              <a:chExt cx="1718754" cy="726664"/>
            </a:xfrm>
          </p:grpSpPr>
          <p:sp>
            <p:nvSpPr>
              <p:cNvPr id="111" name="직사각형 110">
                <a:extLst>
                  <a:ext uri="{FF2B5EF4-FFF2-40B4-BE49-F238E27FC236}">
                    <a16:creationId xmlns:a16="http://schemas.microsoft.com/office/drawing/2014/main" id="{A364AA4E-8143-46C3-A6F4-3F6E4BE07130}"/>
                  </a:ext>
                </a:extLst>
              </p:cNvPr>
              <p:cNvSpPr/>
              <p:nvPr/>
            </p:nvSpPr>
            <p:spPr>
              <a:xfrm>
                <a:off x="8858250" y="3238695"/>
                <a:ext cx="1718754" cy="339948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 Semibold" panose="020B0609030403020204" pitchFamily="49" charset="0"/>
                    <a:ea typeface="Source Code Pro Semibold" panose="020B0609030403020204" pitchFamily="49" charset="0"/>
                  </a:rPr>
                  <a:t>Empty</a:t>
                </a:r>
              </a:p>
            </p:txBody>
          </p:sp>
          <p:sp>
            <p:nvSpPr>
              <p:cNvPr id="112" name="직사각형 111">
                <a:extLst>
                  <a:ext uri="{FF2B5EF4-FFF2-40B4-BE49-F238E27FC236}">
                    <a16:creationId xmlns:a16="http://schemas.microsoft.com/office/drawing/2014/main" id="{AF22AB3D-2748-452E-BAD5-65F86AE4220D}"/>
                  </a:ext>
                </a:extLst>
              </p:cNvPr>
              <p:cNvSpPr/>
              <p:nvPr/>
            </p:nvSpPr>
            <p:spPr>
              <a:xfrm>
                <a:off x="8858250" y="3627764"/>
                <a:ext cx="1718754" cy="337595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latin typeface="Source Code Pro" panose="020B0509030403020204" pitchFamily="49" charset="0"/>
                  </a:rPr>
                  <a:t>complete</a:t>
                </a:r>
              </a:p>
            </p:txBody>
          </p:sp>
        </p:grpSp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E2EB5DBE-ADCD-4222-AE0A-CE4807651966}"/>
                </a:ext>
              </a:extLst>
            </p:cNvPr>
            <p:cNvGrpSpPr/>
            <p:nvPr/>
          </p:nvGrpSpPr>
          <p:grpSpPr>
            <a:xfrm>
              <a:off x="10687050" y="5449052"/>
              <a:ext cx="1317135" cy="465967"/>
              <a:chOff x="8858250" y="3238695"/>
              <a:chExt cx="1718754" cy="726664"/>
            </a:xfrm>
          </p:grpSpPr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0248A0C2-EDD2-48A2-A74E-0F9F7E46DF9E}"/>
                  </a:ext>
                </a:extLst>
              </p:cNvPr>
              <p:cNvSpPr/>
              <p:nvPr/>
            </p:nvSpPr>
            <p:spPr>
              <a:xfrm>
                <a:off x="8858250" y="3238695"/>
                <a:ext cx="1718754" cy="339948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 Semibold" panose="020B0609030403020204" pitchFamily="49" charset="0"/>
                    <a:ea typeface="Source Code Pro Semibold" panose="020B0609030403020204" pitchFamily="49" charset="0"/>
                  </a:rPr>
                  <a:t>Never</a:t>
                </a:r>
              </a:p>
            </p:txBody>
          </p:sp>
          <p:sp>
            <p:nvSpPr>
              <p:cNvPr id="115" name="직사각형 114">
                <a:extLst>
                  <a:ext uri="{FF2B5EF4-FFF2-40B4-BE49-F238E27FC236}">
                    <a16:creationId xmlns:a16="http://schemas.microsoft.com/office/drawing/2014/main" id="{A359298B-8CEB-48E1-9167-78E80A1164C7}"/>
                  </a:ext>
                </a:extLst>
              </p:cNvPr>
              <p:cNvSpPr/>
              <p:nvPr/>
            </p:nvSpPr>
            <p:spPr>
              <a:xfrm>
                <a:off x="8858250" y="3627764"/>
                <a:ext cx="1718754" cy="337595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>
                  <a:solidFill>
                    <a:schemeClr val="bg1"/>
                  </a:solidFill>
                  <a:latin typeface="Source Code Pro" panose="020B0509030403020204" pitchFamily="49" charset="0"/>
                </a:endParaRPr>
              </a:p>
            </p:txBody>
          </p:sp>
        </p:grpSp>
        <p:grpSp>
          <p:nvGrpSpPr>
            <p:cNvPr id="117" name="그룹 116">
              <a:extLst>
                <a:ext uri="{FF2B5EF4-FFF2-40B4-BE49-F238E27FC236}">
                  <a16:creationId xmlns:a16="http://schemas.microsoft.com/office/drawing/2014/main" id="{6DC7F3B3-F7C2-47F7-BD4E-50ABECA39619}"/>
                </a:ext>
              </a:extLst>
            </p:cNvPr>
            <p:cNvGrpSpPr/>
            <p:nvPr/>
          </p:nvGrpSpPr>
          <p:grpSpPr>
            <a:xfrm>
              <a:off x="7444032" y="5449052"/>
              <a:ext cx="1317135" cy="465967"/>
              <a:chOff x="8858250" y="3238695"/>
              <a:chExt cx="1718754" cy="726664"/>
            </a:xfrm>
          </p:grpSpPr>
          <p:sp>
            <p:nvSpPr>
              <p:cNvPr id="118" name="직사각형 117">
                <a:extLst>
                  <a:ext uri="{FF2B5EF4-FFF2-40B4-BE49-F238E27FC236}">
                    <a16:creationId xmlns:a16="http://schemas.microsoft.com/office/drawing/2014/main" id="{58884A47-AA35-4ED6-9A28-10473060A01E}"/>
                  </a:ext>
                </a:extLst>
              </p:cNvPr>
              <p:cNvSpPr/>
              <p:nvPr/>
            </p:nvSpPr>
            <p:spPr>
              <a:xfrm>
                <a:off x="8858250" y="3238695"/>
                <a:ext cx="1718754" cy="339948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latin typeface="Source Code Pro Semibold" panose="020B0609030403020204" pitchFamily="49" charset="0"/>
                    <a:ea typeface="Source Code Pro Semibold" panose="020B0609030403020204" pitchFamily="49" charset="0"/>
                  </a:rPr>
                  <a:t>Throw</a:t>
                </a:r>
              </a:p>
            </p:txBody>
          </p:sp>
          <p:sp>
            <p:nvSpPr>
              <p:cNvPr id="119" name="직사각형 118">
                <a:extLst>
                  <a:ext uri="{FF2B5EF4-FFF2-40B4-BE49-F238E27FC236}">
                    <a16:creationId xmlns:a16="http://schemas.microsoft.com/office/drawing/2014/main" id="{21E68085-2DF1-4BA5-8790-FF73E4D3D6C6}"/>
                  </a:ext>
                </a:extLst>
              </p:cNvPr>
              <p:cNvSpPr/>
              <p:nvPr/>
            </p:nvSpPr>
            <p:spPr>
              <a:xfrm>
                <a:off x="8858250" y="3627764"/>
                <a:ext cx="1718754" cy="337595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latin typeface="Source Code Pro" panose="020B0509030403020204" pitchFamily="49" charset="0"/>
                  </a:rPr>
                  <a:t>error</a:t>
                </a:r>
              </a:p>
            </p:txBody>
          </p:sp>
        </p:grpSp>
      </p:grpSp>
      <p:sp>
        <p:nvSpPr>
          <p:cNvPr id="122" name="TextBox 121">
            <a:extLst>
              <a:ext uri="{FF2B5EF4-FFF2-40B4-BE49-F238E27FC236}">
                <a16:creationId xmlns:a16="http://schemas.microsoft.com/office/drawing/2014/main" id="{877BEDC9-7437-4C13-9902-F802C9C11A8E}"/>
              </a:ext>
            </a:extLst>
          </p:cNvPr>
          <p:cNvSpPr txBox="1"/>
          <p:nvPr/>
        </p:nvSpPr>
        <p:spPr>
          <a:xfrm>
            <a:off x="2238946" y="220906"/>
            <a:ext cx="78031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rIns="72000" rtlCol="0">
            <a:spAutoFit/>
          </a:bodyPr>
          <a:lstStyle/>
          <a:p>
            <a:r>
              <a:rPr lang="en-US" altLang="ko-KR" dirty="0" err="1">
                <a:latin typeface="Source Code Pro Semibold" panose="020B0609030403020204" pitchFamily="49" charset="0"/>
                <a:ea typeface="Source Code Pro Semibold" panose="020B0609030403020204" pitchFamily="49" charset="0"/>
              </a:rPr>
              <a:t>ReactiveX</a:t>
            </a:r>
            <a:r>
              <a:rPr lang="en-US" altLang="ko-KR" dirty="0">
                <a:latin typeface="Source Code Pro Semibold" panose="020B0609030403020204" pitchFamily="49" charset="0"/>
                <a:ea typeface="Source Code Pro Semibold" panose="020B0609030403020204" pitchFamily="49" charset="0"/>
              </a:rPr>
              <a:t> types and conversion methods: in </a:t>
            </a:r>
            <a:r>
              <a:rPr lang="en-US" altLang="ko-KR" dirty="0" err="1">
                <a:latin typeface="Source Code Pro Semibold" panose="020B0609030403020204" pitchFamily="49" charset="0"/>
                <a:ea typeface="Source Code Pro Semibold" panose="020B0609030403020204" pitchFamily="49" charset="0"/>
              </a:rPr>
              <a:t>RxJava</a:t>
            </a:r>
            <a:r>
              <a:rPr lang="en-US" altLang="ko-KR" dirty="0">
                <a:latin typeface="Source Code Pro Semibold" panose="020B0609030403020204" pitchFamily="49" charset="0"/>
                <a:ea typeface="Source Code Pro Semibold" panose="020B0609030403020204" pitchFamily="49" charset="0"/>
              </a:rPr>
              <a:t> 2</a:t>
            </a:r>
            <a:endParaRPr lang="ko-KR" altLang="en-US" dirty="0">
              <a:latin typeface="Source Code Pro Semibold" panose="020B0609030403020204" pitchFamily="49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64E7AB3-A737-4CA4-AE22-524988BA213D}"/>
              </a:ext>
            </a:extLst>
          </p:cNvPr>
          <p:cNvSpPr txBox="1"/>
          <p:nvPr/>
        </p:nvSpPr>
        <p:spPr>
          <a:xfrm>
            <a:off x="2238946" y="5780321"/>
            <a:ext cx="7803170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The type conversion methods presented here are ones that preserve the topic type.</a:t>
            </a:r>
          </a:p>
          <a:p>
            <a:r>
              <a:rPr lang="en-US" altLang="ko-KR" sz="1200" dirty="0">
                <a:latin typeface="Source Code Pro Semibold" panose="020B0609030403020204" pitchFamily="49" charset="0"/>
                <a:ea typeface="Source Code Pro Semibold" panose="020B0609030403020204" pitchFamily="49" charset="0"/>
              </a:rPr>
              <a:t>Excluded in this diagram: </a:t>
            </a:r>
            <a:r>
              <a:rPr lang="en-US" altLang="ko-KR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Flowables</a:t>
            </a:r>
            <a:r>
              <a:rPr lang="en-US" altLang="ko-KR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; Subjects; conceptual types for </a:t>
            </a:r>
            <a:r>
              <a:rPr lang="en-US" altLang="ko-KR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ReactiveX</a:t>
            </a:r>
            <a:r>
              <a:rPr lang="en-US" altLang="ko-KR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operational semantics, which has no Java class </a:t>
            </a:r>
            <a:r>
              <a:rPr lang="en-US" altLang="ko-KR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defs</a:t>
            </a:r>
            <a:r>
              <a:rPr lang="en-US" altLang="ko-KR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yet (such as Map/</a:t>
            </a:r>
            <a:r>
              <a:rPr lang="en-US" altLang="ko-KR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FlatMap</a:t>
            </a:r>
            <a:r>
              <a:rPr lang="en-US" altLang="ko-KR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First/Last/</a:t>
            </a:r>
            <a:r>
              <a:rPr lang="en-US" altLang="ko-KR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ElementAt</a:t>
            </a:r>
            <a:r>
              <a:rPr lang="en-US" altLang="ko-KR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Zip, ..., exceptionally shown are Empty/Throw/Never); etc.</a:t>
            </a:r>
            <a:endParaRPr lang="ko-KR" altLang="en-US" sz="1200" dirty="0">
              <a:latin typeface="Source Code Pro" panose="020B0509030403020204" pitchFamily="49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86D9E57-E079-4B36-A555-06847986F1F5}"/>
              </a:ext>
            </a:extLst>
          </p:cNvPr>
          <p:cNvSpPr txBox="1"/>
          <p:nvPr/>
        </p:nvSpPr>
        <p:spPr>
          <a:xfrm>
            <a:off x="7553324" y="652408"/>
            <a:ext cx="2488791" cy="2791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tIns="46800" rIns="90000" bIns="46800" rtlCol="0">
            <a:spAutoFit/>
          </a:bodyPr>
          <a:lstStyle/>
          <a:p>
            <a:pPr algn="r"/>
            <a:r>
              <a:rPr lang="en-US" altLang="ko-KR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Eon Jeong / GitHub: @eonj</a:t>
            </a:r>
            <a:endParaRPr lang="ko-KR" altLang="en-US" sz="1200" dirty="0">
              <a:latin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771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165</Words>
  <Application>Microsoft Office PowerPoint</Application>
  <PresentationFormat>와이드스크린</PresentationFormat>
  <Paragraphs>43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Source Code Pro</vt:lpstr>
      <vt:lpstr>Arial</vt:lpstr>
      <vt:lpstr>Source Code Pro Light</vt:lpstr>
      <vt:lpstr>Source Code Pro Semibold</vt:lpstr>
      <vt:lpstr>맑은 고딕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Jeong Eon</dc:creator>
  <cp:lastModifiedBy>Jeong Eon</cp:lastModifiedBy>
  <cp:revision>14</cp:revision>
  <dcterms:created xsi:type="dcterms:W3CDTF">2020-06-25T04:04:56Z</dcterms:created>
  <dcterms:modified xsi:type="dcterms:W3CDTF">2020-06-25T06:36:04Z</dcterms:modified>
</cp:coreProperties>
</file>

<file path=docProps/thumbnail.jpeg>
</file>